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3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3"/>
    <p:sldId id="265" r:id="rId4"/>
    <p:sldId id="281" r:id="rId5"/>
    <p:sldId id="280" r:id="rId6"/>
    <p:sldId id="257" r:id="rId7"/>
    <p:sldId id="266" r:id="rId8"/>
    <p:sldId id="267" r:id="rId9"/>
    <p:sldId id="268" r:id="rId10"/>
    <p:sldId id="269" r:id="rId11"/>
    <p:sldId id="282" r:id="rId12"/>
    <p:sldId id="264" r:id="rId13"/>
    <p:sldId id="274" r:id="rId14"/>
    <p:sldId id="279" r:id="rId15"/>
    <p:sldId id="271" r:id="rId16"/>
    <p:sldId id="272" r:id="rId17"/>
    <p:sldId id="270" r:id="rId18"/>
    <p:sldId id="285" r:id="rId19"/>
    <p:sldId id="273" r:id="rId20"/>
    <p:sldId id="275" r:id="rId21"/>
    <p:sldId id="276" r:id="rId22"/>
    <p:sldId id="277" r:id="rId23"/>
    <p:sldId id="278" r:id="rId24"/>
    <p:sldId id="286" r:id="rId25"/>
    <p:sldId id="287" r:id="rId26"/>
    <p:sldId id="283" r:id="rId27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6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26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gs" Target="tags/tag104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78.xml"/><Relationship Id="rId8" Type="http://schemas.openxmlformats.org/officeDocument/2006/relationships/image" Target="../media/image13.png"/><Relationship Id="rId7" Type="http://schemas.openxmlformats.org/officeDocument/2006/relationships/tags" Target="../tags/tag77.xml"/><Relationship Id="rId6" Type="http://schemas.openxmlformats.org/officeDocument/2006/relationships/image" Target="../media/image12.png"/><Relationship Id="rId5" Type="http://schemas.openxmlformats.org/officeDocument/2006/relationships/tags" Target="../tags/tag76.xml"/><Relationship Id="rId4" Type="http://schemas.openxmlformats.org/officeDocument/2006/relationships/image" Target="../media/image11.png"/><Relationship Id="rId3" Type="http://schemas.openxmlformats.org/officeDocument/2006/relationships/tags" Target="../tags/tag75.xml"/><Relationship Id="rId2" Type="http://schemas.openxmlformats.org/officeDocument/2006/relationships/image" Target="../media/image10.png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82.xml"/><Relationship Id="rId16" Type="http://schemas.openxmlformats.org/officeDocument/2006/relationships/image" Target="../media/image17.png"/><Relationship Id="rId15" Type="http://schemas.openxmlformats.org/officeDocument/2006/relationships/tags" Target="../tags/tag81.xml"/><Relationship Id="rId14" Type="http://schemas.openxmlformats.org/officeDocument/2006/relationships/image" Target="../media/image16.png"/><Relationship Id="rId13" Type="http://schemas.openxmlformats.org/officeDocument/2006/relationships/tags" Target="../tags/tag80.xml"/><Relationship Id="rId12" Type="http://schemas.openxmlformats.org/officeDocument/2006/relationships/image" Target="../media/image15.png"/><Relationship Id="rId11" Type="http://schemas.openxmlformats.org/officeDocument/2006/relationships/tags" Target="../tags/tag79.xml"/><Relationship Id="rId10" Type="http://schemas.openxmlformats.org/officeDocument/2006/relationships/image" Target="../media/image14.png"/><Relationship Id="rId1" Type="http://schemas.openxmlformats.org/officeDocument/2006/relationships/tags" Target="../tags/tag7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4.xml"/><Relationship Id="rId1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image" Target="../media/image18.png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6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image" Target="../media/image23.svg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27.png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image" Target="../media/image26.png"/><Relationship Id="rId5" Type="http://schemas.openxmlformats.org/officeDocument/2006/relationships/tags" Target="../tags/tag91.xml"/><Relationship Id="rId4" Type="http://schemas.openxmlformats.org/officeDocument/2006/relationships/image" Target="../media/image25.png"/><Relationship Id="rId3" Type="http://schemas.openxmlformats.org/officeDocument/2006/relationships/tags" Target="../tags/tag90.xml"/><Relationship Id="rId2" Type="http://schemas.openxmlformats.org/officeDocument/2006/relationships/image" Target="../media/image24.png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94.xml"/><Relationship Id="rId1" Type="http://schemas.openxmlformats.org/officeDocument/2006/relationships/tags" Target="../tags/tag89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5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96.xml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7.xml"/><Relationship Id="rId2" Type="http://schemas.openxmlformats.org/officeDocument/2006/relationships/image" Target="../media/image33.png"/><Relationship Id="rId1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6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8.xml"/><Relationship Id="rId1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9.xml"/><Relationship Id="rId1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0.xml"/><Relationship Id="rId1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1.xml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2.xml"/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 sz="3600"/>
              <a:t>大模型的不确定性度量</a:t>
            </a:r>
            <a:br>
              <a:rPr lang="zh-CN" altLang="zh-CN" sz="3600"/>
            </a:br>
            <a:r>
              <a:rPr lang="zh-CN" altLang="zh-CN" sz="3600"/>
              <a:t>Uncertainty </a:t>
            </a:r>
            <a:r>
              <a:rPr lang="en-US" altLang="zh-CN" sz="3600"/>
              <a:t>Qunatification</a:t>
            </a:r>
            <a:r>
              <a:rPr lang="zh-CN" altLang="zh-CN" sz="3600"/>
              <a:t> for </a:t>
            </a:r>
            <a:r>
              <a:rPr lang="en-US" altLang="zh-CN" sz="3600"/>
              <a:t>LLM</a:t>
            </a:r>
            <a:r>
              <a:rPr lang="en-US" altLang="zh-CN" sz="3600"/>
              <a:t>s</a:t>
            </a:r>
            <a:endParaRPr lang="en-US" altLang="zh-CN" sz="36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报告人：</a:t>
            </a:r>
            <a:r>
              <a:rPr lang="en-US" altLang="zh-CN"/>
              <a:t>18</a:t>
            </a:r>
            <a:r>
              <a:rPr lang="zh-CN" altLang="en-US"/>
              <a:t>级直博生</a:t>
            </a:r>
            <a:r>
              <a:rPr lang="en-US" altLang="zh-CN"/>
              <a:t> </a:t>
            </a:r>
            <a:r>
              <a:rPr lang="zh-CN" altLang="en-US"/>
              <a:t>王青悦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7765" y="507435"/>
            <a:ext cx="10969200" cy="705600"/>
          </a:xfrm>
        </p:spPr>
        <p:txBody>
          <a:bodyPr>
            <a:normAutofit/>
          </a:bodyPr>
          <a:p>
            <a:r>
              <a:rPr lang="zh-CN" altLang="en-US"/>
              <a:t>置信度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Confidence </a:t>
            </a:r>
            <a:r>
              <a:rPr lang="en-US" altLang="zh-CN"/>
              <a:t>vs. </a:t>
            </a:r>
            <a:r>
              <a:rPr lang="zh-CN" altLang="en-US"/>
              <a:t>不确定性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 Uncertainty</a:t>
            </a: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877600" y="6456640"/>
            <a:ext cx="2700000" cy="316800"/>
          </a:xfrm>
        </p:spPr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509905" y="1847215"/>
            <a:ext cx="4246245" cy="2115820"/>
            <a:chOff x="-105" y="3166"/>
            <a:chExt cx="8056" cy="4325"/>
          </a:xfrm>
        </p:grpSpPr>
        <p:pic>
          <p:nvPicPr>
            <p:cNvPr id="7" name="图片 6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2"/>
            <a:stretch>
              <a:fillRect/>
            </a:stretch>
          </p:blipFill>
          <p:spPr>
            <a:xfrm>
              <a:off x="80" y="3166"/>
              <a:ext cx="5970" cy="1755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227" y="4890"/>
              <a:ext cx="7725" cy="1020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-105" y="6097"/>
              <a:ext cx="6090" cy="1395"/>
            </a:xfrm>
            <a:prstGeom prst="rect">
              <a:avLst/>
            </a:prstGeom>
          </p:spPr>
        </p:pic>
      </p:grpSp>
      <p:sp>
        <p:nvSpPr>
          <p:cNvPr id="11" name="文本框 10"/>
          <p:cNvSpPr txBox="1"/>
          <p:nvPr/>
        </p:nvSpPr>
        <p:spPr>
          <a:xfrm>
            <a:off x="509905" y="4500880"/>
            <a:ext cx="5318125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置信度：</a:t>
            </a:r>
            <a:r>
              <a:rPr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关注模型对于其特定输出的确信水平。</a:t>
            </a:r>
            <a:endParaRPr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度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    </a:t>
            </a: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量：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响应中各个令牌的</a:t>
            </a: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联合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概率。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076950" y="4400550"/>
            <a:ext cx="5821045" cy="11703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不确定性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：</a:t>
            </a: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关注模型</a:t>
            </a:r>
            <a:r>
              <a:rPr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输出的</a:t>
            </a:r>
            <a:r>
              <a:rPr 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潜在的分散</a:t>
            </a:r>
            <a:r>
              <a:rPr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性</a:t>
            </a:r>
            <a:r>
              <a:rPr 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。</a:t>
            </a:r>
            <a:endParaRPr 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量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        </a:t>
            </a:r>
            <a:r>
              <a:rPr 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化：预测分布的多样性，预测结果的变异度，熵，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	    </a:t>
            </a:r>
            <a:r>
              <a:rPr 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似然，置信区间。</a:t>
            </a:r>
            <a:endParaRPr 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04545" y="5531485"/>
            <a:ext cx="10960100" cy="11137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 Hallucination 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nonfactual or fabricated content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 &gt;&gt;   over-confidence 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😭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Calibration   &gt;&gt;   Reliable LLM   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😄</a:t>
            </a:r>
            <a:endParaRPr lang="zh-CN" altLang="en-US" sz="2800" dirty="0">
              <a:solidFill>
                <a:schemeClr val="accent1">
                  <a:lumMod val="75000"/>
                </a:schemeClr>
              </a:solidFill>
              <a:latin typeface="Arial Rounded MT Bold" panose="020F0704030504030204" charset="0"/>
              <a:cs typeface="Arial Rounded MT Bold" panose="020F0704030504030204" charset="0"/>
              <a:sym typeface="+mn-ea"/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792595" y="2104390"/>
            <a:ext cx="4124325" cy="35242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792595" y="2780030"/>
            <a:ext cx="4351655" cy="53657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736600" y="1446530"/>
            <a:ext cx="4162425" cy="6858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7103745" y="6177915"/>
            <a:ext cx="4660900" cy="6858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607695" y="3933190"/>
            <a:ext cx="3878580" cy="567690"/>
          </a:xfrm>
          <a:prstGeom prst="rect">
            <a:avLst/>
          </a:prstGeom>
        </p:spPr>
      </p:pic>
    </p:spTree>
    <p:custDataLst>
      <p:tags r:id="rId17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大模型不确定性度量的</a:t>
            </a:r>
            <a:r>
              <a:rPr lang="zh-CN" altLang="en-US"/>
              <a:t>挑战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b="1">
                <a:solidFill>
                  <a:schemeClr val="tx1"/>
                </a:solidFill>
              </a:rPr>
              <a:t>复杂性</a:t>
            </a:r>
            <a:r>
              <a:rPr lang="zh-CN" b="1">
                <a:solidFill>
                  <a:schemeClr val="tx1"/>
                </a:solidFill>
              </a:rPr>
              <a:t>：</a:t>
            </a:r>
            <a:r>
              <a:rPr>
                <a:solidFill>
                  <a:schemeClr val="tx1"/>
                </a:solidFill>
              </a:rPr>
              <a:t>L</a:t>
            </a:r>
            <a:r>
              <a:rPr lang="en-US">
                <a:solidFill>
                  <a:schemeClr val="tx1"/>
                </a:solidFill>
              </a:rPr>
              <a:t>L</a:t>
            </a:r>
            <a:r>
              <a:rPr>
                <a:solidFill>
                  <a:schemeClr val="tx1"/>
                </a:solidFill>
              </a:rPr>
              <a:t>M通常使用数十亿个参数进行预训练（例如，GPT-3[18]模型具有96层，具有67亿个参数）。因此，“白盒”分析（例如，检查神经元激活，检查注意力值）需要大量的手动和计算工作，这是不可行的。</a:t>
            </a:r>
            <a:endParaRPr>
              <a:solidFill>
                <a:schemeClr val="tx1"/>
              </a:solidFill>
            </a:endParaRPr>
          </a:p>
          <a:p>
            <a:r>
              <a:rPr b="1">
                <a:solidFill>
                  <a:schemeClr val="tx1"/>
                </a:solidFill>
              </a:rPr>
              <a:t>不透明度</a:t>
            </a:r>
            <a:r>
              <a:rPr lang="zh-CN" b="1">
                <a:solidFill>
                  <a:schemeClr val="tx1"/>
                </a:solidFill>
              </a:rPr>
              <a:t>：</a:t>
            </a:r>
            <a:r>
              <a:rPr lang="en-US" altLang="zh-CN">
                <a:solidFill>
                  <a:schemeClr val="tx1"/>
                </a:solidFill>
              </a:rPr>
              <a:t>LLM</a:t>
            </a:r>
            <a:r>
              <a:rPr lang="zh-CN" altLang="en-US">
                <a:solidFill>
                  <a:schemeClr val="tx1"/>
                </a:solidFill>
              </a:rPr>
              <a:t>的不透明性。</a:t>
            </a:r>
            <a:r>
              <a:rPr>
                <a:solidFill>
                  <a:schemeClr val="tx1"/>
                </a:solidFill>
              </a:rPr>
              <a:t>LLM通常使用大规模文本语料库进行训练，其中这些数据可以是公开的，也可以来自私人来源。因此，需要访问训练数据的</a:t>
            </a:r>
            <a:r>
              <a:rPr lang="zh-CN">
                <a:solidFill>
                  <a:schemeClr val="tx1"/>
                </a:solidFill>
              </a:rPr>
              <a:t>不确定性评估</a:t>
            </a:r>
            <a:r>
              <a:rPr>
                <a:solidFill>
                  <a:schemeClr val="tx1"/>
                </a:solidFill>
              </a:rPr>
              <a:t>技术不能使用。此外，一些SOTA LLM可能是公司的专有资产（例如，GPT-3[18]），只能通过提供的API访问推理结果。</a:t>
            </a:r>
            <a:endParaRPr>
              <a:solidFill>
                <a:schemeClr val="tx1"/>
              </a:solidFill>
            </a:endParaRPr>
          </a:p>
          <a:p>
            <a:r>
              <a:rPr b="1">
                <a:solidFill>
                  <a:schemeClr val="tx1"/>
                </a:solidFill>
              </a:rPr>
              <a:t>任务多样性</a:t>
            </a:r>
            <a:r>
              <a:rPr lang="zh-CN">
                <a:solidFill>
                  <a:schemeClr val="tx1"/>
                </a:solidFill>
              </a:rPr>
              <a:t>：</a:t>
            </a:r>
            <a:r>
              <a:rPr>
                <a:solidFill>
                  <a:schemeClr val="tx1"/>
                </a:solidFill>
              </a:rPr>
              <a:t>尽管LLM的使用可以用一般的解码形式来描述，但LLM可以解决的任务具有更大的多样性。针对特定窄域（如文本分类）提出的不确定性估计方法很难用作LLM的通用评估技术。</a:t>
            </a:r>
            <a:endParaRPr>
              <a:solidFill>
                <a:schemeClr val="tx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330" y="399415"/>
            <a:ext cx="10968990" cy="914400"/>
          </a:xfrm>
        </p:spPr>
        <p:txBody>
          <a:bodyPr>
            <a:noAutofit/>
          </a:bodyPr>
          <a:p>
            <a:r>
              <a:rPr lang="en-US" altLang="zh-CN" sz="20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Semantic Uncertainty: Linguistic Invariances for Uncertainty Estimation in Natural Language Generation</a:t>
            </a:r>
            <a:r>
              <a:rPr lang="zh-CN" altLang="en-US" sz="20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，</a:t>
            </a:r>
            <a:r>
              <a:rPr lang="en-US" altLang="zh-CN" sz="2000">
                <a:solidFill>
                  <a:schemeClr val="accent1"/>
                </a:solidFill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ICLR 2023</a:t>
            </a:r>
            <a:r>
              <a:rPr lang="zh-CN" altLang="en-US" sz="2000">
                <a:solidFill>
                  <a:schemeClr val="accent1"/>
                </a:solidFill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，牛津大学，</a:t>
            </a: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Yarin Gal</a:t>
            </a:r>
            <a:endParaRPr lang="zh-CN" altLang="en-US" sz="2000">
              <a:solidFill>
                <a:schemeClr val="accent1"/>
              </a:solidFill>
              <a:effectLst/>
              <a:latin typeface="Times New Roman" panose="02020603050405020304" charset="0"/>
              <a:ea typeface="华文楷体" panose="02010600040101010101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olidFill>
                  <a:schemeClr val="tx1"/>
                </a:solidFill>
              </a:rPr>
              <a:t>动机：字符的概率（</a:t>
            </a:r>
            <a:r>
              <a:rPr lang="en-US" altLang="zh-CN">
                <a:solidFill>
                  <a:schemeClr val="tx1"/>
                </a:solidFill>
              </a:rPr>
              <a:t>token-likehood</a:t>
            </a:r>
            <a:r>
              <a:rPr lang="zh-CN" altLang="en-US">
                <a:solidFill>
                  <a:schemeClr val="tx1"/>
                </a:solidFill>
              </a:rPr>
              <a:t>）表示只能代表词汇</a:t>
            </a:r>
            <a:r>
              <a:rPr lang="en-US" altLang="zh-CN">
                <a:solidFill>
                  <a:schemeClr val="tx1"/>
                </a:solidFill>
              </a:rPr>
              <a:t>or</a:t>
            </a:r>
            <a:r>
              <a:rPr lang="zh-CN" altLang="en-US">
                <a:solidFill>
                  <a:schemeClr val="tx1"/>
                </a:solidFill>
              </a:rPr>
              <a:t>语法的可信度，并不能代表生成内容的语义信息。</a:t>
            </a:r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>
                <a:solidFill>
                  <a:schemeClr val="tx1"/>
                </a:solidFill>
              </a:rPr>
              <a:t>工作：利用聚类将相似语义的句子聚合在一起，实现语义级别的不确定性度量，将其命名为语义熵（semantic entropy）</a:t>
            </a: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43735" y="3190240"/>
            <a:ext cx="8225155" cy="31496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20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Semantic Uncertainty: Linguistic Invariances for Uncertainty Estimation in Natural Language Generation</a:t>
            </a:r>
            <a:r>
              <a:rPr lang="zh-CN" altLang="en-US" sz="20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，</a:t>
            </a:r>
            <a:r>
              <a:rPr lang="en-US" altLang="zh-CN" sz="2000">
                <a:solidFill>
                  <a:schemeClr val="accent1"/>
                </a:solidFill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ICLR 2023</a:t>
            </a:r>
            <a:r>
              <a:rPr lang="zh-CN" altLang="en-US" sz="2000">
                <a:solidFill>
                  <a:schemeClr val="accent1"/>
                </a:solidFill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，牛津大学，</a:t>
            </a:r>
            <a:r>
              <a:rPr lang="zh-CN" altLang="en-US" sz="2000">
                <a:sym typeface="+mn-ea"/>
              </a:rPr>
              <a:t>Yarin Gal</a:t>
            </a:r>
            <a:endParaRPr lang="zh-CN" altLang="en-US" sz="2000">
              <a:solidFill>
                <a:schemeClr val="accent1"/>
              </a:solidFill>
              <a:effectLst/>
              <a:latin typeface="Times New Roman" panose="02020603050405020304" charset="0"/>
              <a:ea typeface="华文楷体" panose="02010600040101010101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计算</a:t>
            </a:r>
            <a:r>
              <a:rPr lang="zh-CN" altLang="en-US"/>
              <a:t>步骤：</a:t>
            </a:r>
            <a:endParaRPr lang="zh-CN" altLang="en-US"/>
          </a:p>
          <a:p>
            <a:r>
              <a:rPr lang="en-US" altLang="zh-CN"/>
              <a:t>1. </a:t>
            </a:r>
            <a:r>
              <a:rPr lang="zh-CN" altLang="en-US"/>
              <a:t>使用模型生成</a:t>
            </a:r>
            <a:r>
              <a:rPr lang="zh-CN" altLang="en-US"/>
              <a:t>答案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将语义等价的答案聚类。采用双向蕴含思想（bi-directional entailment），利用</a:t>
            </a:r>
            <a:r>
              <a:rPr lang="en-US" altLang="zh-CN"/>
              <a:t>NLI</a:t>
            </a:r>
            <a:r>
              <a:rPr lang="zh-CN" altLang="en-US"/>
              <a:t>模型，推断两个答案之间的关系：entailment, neutral,</a:t>
            </a:r>
            <a:r>
              <a:rPr lang="en-US" altLang="zh-CN"/>
              <a:t> </a:t>
            </a:r>
            <a:r>
              <a:rPr lang="zh-CN" altLang="en-US"/>
              <a:t>contradiction。当且仅当双向都是蕴含关系时，认为这两个答案属于</a:t>
            </a:r>
            <a:r>
              <a:rPr lang="zh-CN" altLang="en-US"/>
              <a:t>同一类。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计算语义</a:t>
            </a:r>
            <a:r>
              <a:rPr lang="zh-CN" altLang="en-US"/>
              <a:t>熵。</a:t>
            </a:r>
            <a:endParaRPr lang="zh-CN" altLang="en-US"/>
          </a:p>
        </p:txBody>
      </p:sp>
      <p:pic>
        <p:nvPicPr>
          <p:cNvPr id="107" name="图片 106"/>
          <p:cNvPicPr/>
          <p:nvPr/>
        </p:nvPicPr>
        <p:blipFill>
          <a:blip r:embed="rId1"/>
          <a:stretch>
            <a:fillRect/>
          </a:stretch>
        </p:blipFill>
        <p:spPr>
          <a:xfrm>
            <a:off x="2633345" y="3918585"/>
            <a:ext cx="7127875" cy="76644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t="33367"/>
          <a:stretch>
            <a:fillRect/>
          </a:stretch>
        </p:blipFill>
        <p:spPr>
          <a:xfrm>
            <a:off x="2259330" y="4685030"/>
            <a:ext cx="7666355" cy="19558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2000"/>
              <a:t>SELFCHECKGPT: Zero-Resource Black-Box Hallucination Detection for Generative Large Language Models</a:t>
            </a:r>
            <a:r>
              <a:rPr lang="zh-CN" altLang="en-US" sz="2000"/>
              <a:t>，</a:t>
            </a:r>
            <a:r>
              <a:rPr lang="en-US" altLang="zh-CN" sz="2000"/>
              <a:t>EMNLP 23</a:t>
            </a:r>
            <a:endParaRPr lang="en-US" altLang="zh-CN" sz="2000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78575" y="1610360"/>
            <a:ext cx="4919345" cy="40157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95960" y="1661795"/>
            <a:ext cx="555371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l"/>
            </a:pPr>
            <a:r>
              <a:rPr lang="zh-CN" altLang="en-US"/>
              <a:t>现有的事实检测的方法都依赖于外部知识</a:t>
            </a:r>
            <a:r>
              <a:rPr lang="en-US" altLang="zh-CN"/>
              <a:t>/</a:t>
            </a:r>
            <a:r>
              <a:rPr lang="zh-CN" altLang="en-US"/>
              <a:t>数据库，本文设计了一种简单的基于采用的方式，不依赖任何外部知识</a:t>
            </a:r>
            <a:r>
              <a:rPr lang="en-US" altLang="zh-CN"/>
              <a:t> </a:t>
            </a:r>
            <a:r>
              <a:rPr lang="zh-CN" altLang="en-US"/>
              <a:t>，实现幻象的</a:t>
            </a:r>
            <a:r>
              <a:rPr lang="zh-CN" altLang="en-US"/>
              <a:t>检测。</a:t>
            </a:r>
            <a:endParaRPr lang="zh-CN" altLang="en-US"/>
          </a:p>
          <a:p>
            <a:pPr marL="285750" indent="-285750">
              <a:buFont typeface="Wingdings" panose="05000000000000000000" charset="0"/>
              <a:buChar char="l"/>
            </a:pPr>
            <a:endParaRPr lang="zh-CN" altLang="en-US"/>
          </a:p>
          <a:p>
            <a:pPr marL="285750" indent="-285750">
              <a:buFont typeface="Wingdings" panose="05000000000000000000" charset="0"/>
              <a:buChar char="l"/>
            </a:pPr>
            <a:r>
              <a:rPr lang="zh-CN" altLang="en-US"/>
              <a:t>假设：如果</a:t>
            </a:r>
            <a:r>
              <a:rPr lang="en-US" altLang="zh-CN"/>
              <a:t>LLM</a:t>
            </a:r>
            <a:r>
              <a:rPr lang="zh-CN" altLang="en-US"/>
              <a:t>知道给定的某个概念，那么采样生成的句子应该都是相似的，即包含一致性的</a:t>
            </a:r>
            <a:r>
              <a:rPr lang="zh-CN" altLang="en-US"/>
              <a:t>事实。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095" y="4143375"/>
            <a:ext cx="4400550" cy="13335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 sz="28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LUQ: Long-text Uncertainty Quantification for LLMs</a:t>
            </a:r>
            <a:r>
              <a:rPr lang="zh-CN" altLang="en-US" sz="28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，</a:t>
            </a:r>
            <a:r>
              <a:rPr lang="en-US" altLang="zh-CN" sz="28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Arxiv 2024.03</a:t>
            </a:r>
            <a:r>
              <a:rPr lang="zh-CN" altLang="en-US" sz="28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，剑桥</a:t>
            </a:r>
            <a:r>
              <a:rPr lang="zh-CN" altLang="en-US" sz="28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大学</a:t>
            </a:r>
            <a:endParaRPr lang="zh-CN" altLang="en-US" sz="2800">
              <a:effectLst/>
              <a:latin typeface="Times New Roman" panose="02020603050405020304" charset="0"/>
              <a:ea typeface="华文楷体" panose="02010600040101010101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604520" y="1564640"/>
            <a:ext cx="3352800" cy="810260"/>
            <a:chOff x="1127" y="1658"/>
            <a:chExt cx="5280" cy="1276"/>
          </a:xfrm>
        </p:grpSpPr>
        <p:sp>
          <p:nvSpPr>
            <p:cNvPr id="10" name="文本框 9"/>
            <p:cNvSpPr txBox="1"/>
            <p:nvPr/>
          </p:nvSpPr>
          <p:spPr>
            <a:xfrm>
              <a:off x="2257" y="1658"/>
              <a:ext cx="4151" cy="1276"/>
            </a:xfrm>
            <a:prstGeom prst="rect">
              <a:avLst/>
            </a:prstGeom>
            <a:noFill/>
            <a:ln w="38100">
              <a:solidFill>
                <a:schemeClr val="accent1">
                  <a:lumMod val="60000"/>
                  <a:lumOff val="40000"/>
                </a:schemeClr>
              </a:solidFill>
              <a:prstDash val="dash"/>
            </a:ln>
          </p:spPr>
          <p:txBody>
            <a:bodyPr wrap="square" rtlCol="0">
              <a:spAutoFit/>
            </a:bodyPr>
            <a:p>
              <a:pPr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>
                  <a:latin typeface="Arial Rounded MT Bold" panose="020F0704030504030204" charset="0"/>
                  <a:ea typeface="华文楷体" panose="02010600040101010101" charset="-122"/>
                  <a:cs typeface="Arial Rounded MT Bold" panose="020F0704030504030204" charset="0"/>
                </a:rPr>
                <a:t>黑盒难题</a:t>
              </a:r>
              <a:r>
                <a:rPr lang="en-US" altLang="zh-CN">
                  <a:latin typeface="Arial Rounded MT Bold" panose="020F0704030504030204" charset="0"/>
                  <a:ea typeface="华文楷体" panose="02010600040101010101" charset="-122"/>
                  <a:cs typeface="Arial Rounded MT Bold" panose="020F0704030504030204" charset="0"/>
                </a:rPr>
                <a:t>(logits ? API !)</a:t>
              </a:r>
              <a:endPara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endParaRPr>
            </a:p>
            <a:p>
              <a:pPr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>
                  <a:latin typeface="Arial Rounded MT Bold" panose="020F0704030504030204" charset="0"/>
                  <a:ea typeface="华文楷体" panose="02010600040101010101" charset="-122"/>
                  <a:cs typeface="Arial Rounded MT Bold" panose="020F0704030504030204" charset="0"/>
                </a:rPr>
                <a:t>短句响应</a:t>
              </a:r>
              <a:r>
                <a:rPr lang="en-US" altLang="zh-CN">
                  <a:latin typeface="Arial Rounded MT Bold" panose="020F0704030504030204" charset="0"/>
                  <a:ea typeface="华文楷体" panose="02010600040101010101" charset="-122"/>
                  <a:cs typeface="Arial Rounded MT Bold" panose="020F0704030504030204" charset="0"/>
                </a:rPr>
                <a:t>(&lt; 10 tokens?)</a:t>
              </a:r>
              <a:endPara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endParaRPr>
            </a:p>
          </p:txBody>
        </p:sp>
        <p:pic>
          <p:nvPicPr>
            <p:cNvPr id="12" name="图片 11" descr="不高兴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1127" y="1658"/>
              <a:ext cx="1276" cy="1276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509270" y="3101975"/>
            <a:ext cx="10968355" cy="26511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假设：模型对某个问题的不确定性越大，其对该问题的响应就越多样化。该方法通过计算</a:t>
            </a:r>
            <a:r>
              <a:rPr lang="en-US" altLang="zh-CN" sz="1600" b="1">
                <a:solidFill>
                  <a:schemeClr val="accent1"/>
                </a:solidFill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句子级别的相似性</a:t>
            </a:r>
            <a:r>
              <a:rPr lang="en-US" altLang="zh-CN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来量化不确定性，解决了传统方法在长文本生成中的局限性。</a:t>
            </a:r>
            <a:r>
              <a:rPr lang="zh-CN" altLang="en-US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（启发于hallucination detection method）</a:t>
            </a:r>
            <a:endParaRPr lang="en-US" altLang="zh-CN" sz="1600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1600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动机：传统的</a:t>
            </a:r>
            <a:r>
              <a:rPr lang="zh-CN" altLang="en-US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黑盒</a:t>
            </a:r>
            <a:r>
              <a:rPr lang="en-US" altLang="zh-CN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UQ方法在处理短文本时，通过计算</a:t>
            </a:r>
            <a:r>
              <a:rPr lang="en-US" altLang="zh-CN" sz="1600" b="1">
                <a:solidFill>
                  <a:schemeClr val="accent1"/>
                </a:solidFill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响应之间的成对相似性</a:t>
            </a:r>
            <a:r>
              <a:rPr lang="en-US" altLang="zh-CN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来评估不确定性。但是，这种方法在长文本中可能导致所有响应对之间意外的高相似性，因此需要更细致的相似性评估。</a:t>
            </a:r>
            <a:endParaRPr lang="en-US" altLang="zh-CN" sz="1600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marL="742950" lvl="1" indent="-2857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Jaccard Similarity of Set </a:t>
            </a:r>
            <a:r>
              <a:rPr lang="zh-CN" altLang="en-US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（集合包含</a:t>
            </a:r>
            <a:r>
              <a:rPr lang="zh-CN" altLang="en-US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关系）</a:t>
            </a:r>
            <a:endParaRPr lang="en-US" altLang="zh-CN" sz="1600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marL="742950" lvl="1" indent="-2857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Natural Language Inference (NLI)</a:t>
            </a:r>
            <a:r>
              <a:rPr lang="zh-CN" altLang="en-US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（蕴含？中性？</a:t>
            </a:r>
            <a:r>
              <a:rPr lang="zh-CN" altLang="en-US" sz="1600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矛盾）</a:t>
            </a:r>
            <a:endParaRPr lang="en-US" altLang="zh-CN" sz="1600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marL="742950" lvl="1" indent="-28575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sz="1600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</p:txBody>
      </p:sp>
      <p:sp>
        <p:nvSpPr>
          <p:cNvPr id="19" name="文本框 18"/>
          <p:cNvSpPr txBox="1"/>
          <p:nvPr>
            <p:custDataLst>
              <p:tags r:id="rId3"/>
            </p:custDataLst>
          </p:nvPr>
        </p:nvSpPr>
        <p:spPr>
          <a:xfrm>
            <a:off x="4136390" y="1367155"/>
            <a:ext cx="8356600" cy="11703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RQ1:现有的UQ方法在长文本生成的背景下仍然有效吗？</a:t>
            </a:r>
            <a:endParaRPr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RQ2:如果不是，我们如何有效地量化LLMs对</a:t>
            </a:r>
            <a:r>
              <a:rPr 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长文本</a:t>
            </a:r>
            <a:r>
              <a:rPr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答案的不确定性？</a:t>
            </a:r>
            <a:endParaRPr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RQ3:不确定性分数如何被利用来增强模型输出的事实性</a:t>
            </a:r>
            <a:r>
              <a:rPr lang="en-US" sz="1600">
                <a:solidFill>
                  <a:schemeClr val="accent1"/>
                </a:solidFill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(enhance the factuality)</a:t>
            </a:r>
            <a:r>
              <a:rPr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？</a:t>
            </a:r>
            <a:endParaRPr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24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LUQ: Long-text Uncertainty Quantification for LLMs</a:t>
            </a:r>
            <a:r>
              <a:rPr lang="zh-CN" altLang="en-US" sz="24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，</a:t>
            </a:r>
            <a:r>
              <a:rPr lang="en-US" altLang="zh-CN" sz="24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Arxiv 2024.03</a:t>
            </a:r>
            <a:r>
              <a:rPr lang="zh-CN" altLang="en-US" sz="24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，剑桥大学</a:t>
            </a:r>
            <a:endParaRPr lang="zh-CN" altLang="en-US" sz="2400">
              <a:effectLst/>
              <a:latin typeface="Times New Roman" panose="02020603050405020304" charset="0"/>
              <a:ea typeface="华文楷体" panose="02010600040101010101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0105" y="5638165"/>
            <a:ext cx="2635885" cy="8102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黑盒难题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(logits ? API !)</a:t>
            </a:r>
            <a:endParaRPr lang="zh-CN" altLang="en-US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短句响应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(&lt; 10 tokens?)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</p:txBody>
      </p:sp>
      <p:pic>
        <p:nvPicPr>
          <p:cNvPr id="16" name="图片 1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51585" y="1673225"/>
            <a:ext cx="8881110" cy="346646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976495" y="5279390"/>
            <a:ext cx="3881755" cy="655955"/>
            <a:chOff x="7570" y="1532"/>
            <a:chExt cx="9368" cy="1631"/>
          </a:xfrm>
        </p:grpSpPr>
        <p:pic>
          <p:nvPicPr>
            <p:cNvPr id="5" name="图片 4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7570" y="1532"/>
              <a:ext cx="8889" cy="811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7642" y="2265"/>
              <a:ext cx="9296" cy="899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3625215" y="5789295"/>
            <a:ext cx="1141095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>
                <a:solidFill>
                  <a:schemeClr val="accent1"/>
                </a:solidFill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</a:rPr>
              <a:t>GOAL:</a:t>
            </a:r>
            <a:endParaRPr lang="en-US" altLang="zh-CN" sz="2400">
              <a:solidFill>
                <a:schemeClr val="accent1"/>
              </a:solidFill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4976495" y="5873750"/>
            <a:ext cx="2733675" cy="84391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9327515" y="5589270"/>
            <a:ext cx="2322830" cy="810260"/>
          </a:xfrm>
          <a:prstGeom prst="rect">
            <a:avLst/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txBody>
          <a:bodyPr wrap="square" rtlCol="0" anchor="t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DeBERTa-v3-large</a:t>
            </a:r>
            <a:endParaRPr lang="zh-CN" altLang="en-US">
              <a:latin typeface="Arial Rounded MT Bold" panose="020F0704030504030204" charset="0"/>
              <a:cs typeface="Arial Rounded MT Bold" panose="020F0704030504030204" charset="0"/>
              <a:sym typeface="+mn-ea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MultiNLI</a:t>
            </a:r>
            <a:endParaRPr lang="zh-CN" altLang="en-US" sz="2400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  <a:sym typeface="+mn-ea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24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LUQ: Long-text Uncertainty Quantification for LLMs</a:t>
            </a:r>
            <a:r>
              <a:rPr lang="zh-CN" altLang="en-US" sz="24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，</a:t>
            </a:r>
            <a:r>
              <a:rPr lang="en-US" altLang="zh-CN" sz="24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Arxiv 2024.03</a:t>
            </a:r>
            <a:r>
              <a:rPr lang="zh-CN" altLang="en-US" sz="2400">
                <a:effectLst/>
                <a:latin typeface="Times New Roman" panose="02020603050405020304" charset="0"/>
                <a:ea typeface="华文楷体" panose="02010600040101010101" charset="-122"/>
                <a:cs typeface="Times New Roman" panose="02020603050405020304" charset="0"/>
                <a:sym typeface="+mn-ea"/>
              </a:rPr>
              <a:t>，剑桥大学</a:t>
            </a:r>
            <a:endParaRPr lang="zh-CN" altLang="en-US" sz="2400">
              <a:effectLst/>
              <a:latin typeface="Times New Roman" panose="02020603050405020304" charset="0"/>
              <a:ea typeface="华文楷体" panose="02010600040101010101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600">
                <a:solidFill>
                  <a:schemeClr val="tx1"/>
                </a:solidFill>
              </a:rPr>
              <a:t>实验数据集：FACTSCORE数据集</a:t>
            </a:r>
            <a:endParaRPr lang="zh-CN" altLang="en-US" sz="1600">
              <a:solidFill>
                <a:schemeClr val="tx1"/>
              </a:solidFill>
            </a:endParaRPr>
          </a:p>
          <a:p>
            <a:r>
              <a:rPr lang="zh-CN" altLang="en-US" sz="1600">
                <a:solidFill>
                  <a:schemeClr val="tx1"/>
                </a:solidFill>
              </a:rPr>
              <a:t>评测指标：Spearman Correlation Coefficient (</a:t>
            </a:r>
            <a:r>
              <a:rPr lang="zh-CN" altLang="en-US" sz="1600">
                <a:solidFill>
                  <a:schemeClr val="tx1"/>
                </a:solidFill>
                <a:sym typeface="+mn-ea"/>
              </a:rPr>
              <a:t>Spearman 相关系数</a:t>
            </a:r>
            <a:r>
              <a:rPr lang="zh-CN" altLang="en-US" sz="1600">
                <a:solidFill>
                  <a:schemeClr val="tx1"/>
                </a:solidFill>
              </a:rPr>
              <a:t>)：描述两个变量的单调性关系。</a:t>
            </a:r>
            <a:endParaRPr lang="zh-CN" altLang="en-US" sz="1600">
              <a:solidFill>
                <a:schemeClr val="tx1"/>
              </a:solidFill>
            </a:endParaRPr>
          </a:p>
        </p:txBody>
      </p:sp>
      <p:pic>
        <p:nvPicPr>
          <p:cNvPr id="108" name="图片 107"/>
          <p:cNvPicPr/>
          <p:nvPr/>
        </p:nvPicPr>
        <p:blipFill>
          <a:blip r:embed="rId1"/>
          <a:stretch>
            <a:fillRect/>
          </a:stretch>
        </p:blipFill>
        <p:spPr>
          <a:xfrm>
            <a:off x="997585" y="2479675"/>
            <a:ext cx="7526020" cy="29883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9" name="图片 108"/>
          <p:cNvPicPr/>
          <p:nvPr/>
        </p:nvPicPr>
        <p:blipFill>
          <a:blip r:embed="rId2"/>
          <a:stretch>
            <a:fillRect/>
          </a:stretch>
        </p:blipFill>
        <p:spPr>
          <a:xfrm>
            <a:off x="8742680" y="2672715"/>
            <a:ext cx="3133090" cy="239522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Look Before You Leap: An Exploratory Study of Uncertainty Measurement for Large Language Models, </a:t>
            </a:r>
            <a:r>
              <a:rPr lang="zh-CN" altLang="en-US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ICSE 2024，阿尔伯塔大学</a:t>
            </a:r>
            <a:endParaRPr lang="en-US" altLang="zh-CN" sz="2000" dirty="0">
              <a:latin typeface="Arial Rounded MT Bold" panose="020F0704030504030204" charset="0"/>
              <a:cs typeface="Arial Rounded MT Bold" panose="020F0704030504030204" charset="0"/>
              <a:sym typeface="+mn-ea"/>
            </a:endParaRPr>
          </a:p>
        </p:txBody>
      </p:sp>
      <p:pic>
        <p:nvPicPr>
          <p:cNvPr id="103" name="图片 102"/>
          <p:cNvPicPr/>
          <p:nvPr/>
        </p:nvPicPr>
        <p:blipFill>
          <a:blip r:embed="rId1"/>
          <a:stretch>
            <a:fillRect/>
          </a:stretch>
        </p:blipFill>
        <p:spPr>
          <a:xfrm>
            <a:off x="1430655" y="3389630"/>
            <a:ext cx="9331325" cy="30302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660400" y="1456055"/>
            <a:ext cx="8838565" cy="18897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（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A</a:t>
            </a: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）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单次推断不确定性估计</a:t>
            </a: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：利用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预测概率分布来计算模型的置信度。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marL="914400" lvl="1" indent="-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最</a:t>
            </a: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小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概率 (Min Prob)：句子中所有令牌概率的最小值。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marL="914400" lvl="1" indent="-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平均概率 (Average Prob)：句子中所有令牌概率的平均值。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marL="914400" lvl="1" indent="-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最大熵 (Max Ent)：句子中所有令牌熵的最大值。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marL="914400" lvl="1" indent="-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平均熵 (Average Ent)：句子中所有令牌熵的平均值。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  <a:sym typeface="+mn-ea"/>
            </a:endParaRPr>
          </a:p>
        </p:txBody>
      </p:sp>
      <p:pic>
        <p:nvPicPr>
          <p:cNvPr id="104" name="图片 103"/>
          <p:cNvPicPr/>
          <p:nvPr/>
        </p:nvPicPr>
        <p:blipFill>
          <a:blip r:embed="rId2"/>
          <a:stretch>
            <a:fillRect/>
          </a:stretch>
        </p:blipFill>
        <p:spPr>
          <a:xfrm>
            <a:off x="8427402" y="1456055"/>
            <a:ext cx="2980055" cy="10033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2815" y="2562860"/>
            <a:ext cx="2514600" cy="9652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Look Before You Leap: An Exploratory Study of Uncertainty Measurement for Large Language Models, </a:t>
            </a:r>
            <a:r>
              <a:rPr lang="zh-CN" altLang="en-US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ICSE 2024，</a:t>
            </a:r>
            <a:r>
              <a:rPr lang="zh-CN" altLang="en-US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阿尔伯塔大学</a:t>
            </a:r>
            <a:endParaRPr lang="en-US" altLang="zh-CN" sz="2000" dirty="0">
              <a:latin typeface="Arial Rounded MT Bold" panose="020F0704030504030204" charset="0"/>
              <a:cs typeface="Arial Rounded MT Bold" panose="020F0704030504030204" charset="0"/>
              <a:sym typeface="+mn-ea"/>
            </a:endParaRPr>
          </a:p>
        </p:txBody>
      </p:sp>
      <p:pic>
        <p:nvPicPr>
          <p:cNvPr id="103" name="图片 102"/>
          <p:cNvPicPr/>
          <p:nvPr/>
        </p:nvPicPr>
        <p:blipFill>
          <a:blip r:embed="rId1"/>
          <a:stretch>
            <a:fillRect/>
          </a:stretch>
        </p:blipFill>
        <p:spPr>
          <a:xfrm>
            <a:off x="1430655" y="3587115"/>
            <a:ext cx="9331325" cy="30302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608330" y="1456055"/>
            <a:ext cx="7818755" cy="18897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（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B</a:t>
            </a: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）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基于样本的不确定性估计</a:t>
            </a: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：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这类方法通过模型参数的随机性或数据的  随机性来收集一组非确定性预测，然后基于这些预测之间的发散性来估计  模型的预测不确定性。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marL="914400" lvl="1" indent="-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样本VR (Sample VR) 和样本VRO (Sample VRO)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  <a:sym typeface="+mn-ea"/>
            </a:endParaRPr>
          </a:p>
          <a:p>
            <a:pPr marL="914400" lvl="1" indent="-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通过控制温度参数 T 来启用LLMs的随机性，生成非确定性输出。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9775" y="1771650"/>
            <a:ext cx="3395980" cy="10426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深度学习为什么</a:t>
            </a:r>
            <a:r>
              <a:rPr lang="zh-CN" altLang="en-US"/>
              <a:t>要考虑</a:t>
            </a:r>
            <a:r>
              <a:rPr lang="zh-CN" altLang="en-US"/>
              <a:t>不确定性？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基于深度学习</a:t>
            </a:r>
            <a:r>
              <a:rPr lang="zh-CN" altLang="en-US"/>
              <a:t>的模型给出的预测结果并不总是可靠的。</a:t>
            </a:r>
            <a:endParaRPr lang="zh-CN" altLang="en-US"/>
          </a:p>
          <a:p>
            <a:r>
              <a:rPr lang="zh-CN" altLang="en-US"/>
              <a:t>在高风险领域的安全决策等场景下不确定性</a:t>
            </a:r>
            <a:r>
              <a:rPr lang="zh-CN" altLang="en-US"/>
              <a:t>至关重要，完全依赖深度模型进行决策有可能导致灾难性的后果。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4740" y="2907030"/>
            <a:ext cx="4943475" cy="28746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20445" y="6003290"/>
            <a:ext cx="5017770" cy="53022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noAutofit/>
          </a:bodyPr>
          <a:p>
            <a:r>
              <a:rPr lang="zh-CN" altLang="en-US" sz="1400"/>
              <a:t>当模型不确定道路上是否有行人时，我们可以使用此信息来减慢车速或者是触发警报，以便于驾驶员进行处理。</a:t>
            </a:r>
            <a:endParaRPr lang="zh-CN" altLang="en-US" sz="14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0492"/>
          <a:stretch>
            <a:fillRect/>
          </a:stretch>
        </p:blipFill>
        <p:spPr>
          <a:xfrm>
            <a:off x="6266815" y="2907030"/>
            <a:ext cx="5052060" cy="29273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301105" y="6003290"/>
            <a:ext cx="5017770" cy="53022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noAutofit/>
          </a:bodyPr>
          <a:p>
            <a:r>
              <a:rPr lang="zh-CN" altLang="en-US" sz="1400"/>
              <a:t>当模型辅助医疗诊断时，</a:t>
            </a:r>
            <a:r>
              <a:rPr lang="zh-CN" altLang="en-US" sz="1400"/>
              <a:t>当不确定性过高，那么医生应该进行慎重考虑。</a:t>
            </a:r>
            <a:endParaRPr lang="zh-CN" altLang="en-US" sz="1400"/>
          </a:p>
        </p:txBody>
      </p: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Look Before You Leap: An Exploratory Study of Uncertainty Measurement for Large Language Models, </a:t>
            </a:r>
            <a:r>
              <a:rPr lang="zh-CN" altLang="en-US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ICSE 2024，阿尔伯塔</a:t>
            </a:r>
            <a:r>
              <a:rPr lang="zh-CN" altLang="en-US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大学</a:t>
            </a:r>
            <a:endParaRPr lang="zh-CN" altLang="en-US" sz="2000" dirty="0">
              <a:latin typeface="Arial Rounded MT Bold" panose="020F0704030504030204" charset="0"/>
              <a:cs typeface="Arial Rounded MT Bold" panose="020F0704030504030204" charset="0"/>
              <a:sym typeface="+mn-ea"/>
            </a:endParaRPr>
          </a:p>
        </p:txBody>
      </p:sp>
      <p:pic>
        <p:nvPicPr>
          <p:cNvPr id="103" name="图片 102"/>
          <p:cNvPicPr/>
          <p:nvPr/>
        </p:nvPicPr>
        <p:blipFill>
          <a:blip r:embed="rId1"/>
          <a:stretch>
            <a:fillRect/>
          </a:stretch>
        </p:blipFill>
        <p:spPr>
          <a:xfrm>
            <a:off x="1430655" y="3375025"/>
            <a:ext cx="9331325" cy="30302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608330" y="1399540"/>
            <a:ext cx="10969625" cy="18897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indent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（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C</a:t>
            </a: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）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基于扰动的不确定性估计</a:t>
            </a:r>
            <a:r>
              <a:rPr lang="zh-CN" altLang="en-US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，</a:t>
            </a: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这类方法通过在测试时对输入数据进行增强来启用模型的随机性，包括：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最大VR (Max VR)、最大VRO (Max VRO)、最小VR (Min VR)、最小VRO (Min VRO)：选择句子中熵最高的点、熵最低的点或从前一个令牌获得最大熵增益的点进行扰动。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</a:endParaRPr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latin typeface="Arial Rounded MT Bold" panose="020F0704030504030204" charset="0"/>
                <a:ea typeface="华文楷体" panose="02010600040101010101" charset="-122"/>
                <a:cs typeface="Arial Rounded MT Bold" panose="020F0704030504030204" charset="0"/>
                <a:sym typeface="+mn-ea"/>
              </a:rPr>
              <a:t>最大差异VR (MaxDiff VR) 和 最大差异VRO (MaxDiff VRO)：在响应中的一个点上进行扰动，以探索使用这种扰动来测量不确定性的有效性。</a:t>
            </a:r>
            <a:endParaRPr lang="en-US" altLang="zh-CN">
              <a:latin typeface="Arial Rounded MT Bold" panose="020F0704030504030204" charset="0"/>
              <a:ea typeface="华文楷体" panose="02010600040101010101" charset="-122"/>
              <a:cs typeface="Arial Rounded MT Bold" panose="020F07040305040302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Look Before You Leap: An Exploratory Study of Uncertainty Measurement for Large Language Models, </a:t>
            </a:r>
            <a:r>
              <a:rPr lang="zh-CN" altLang="en-US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ICSE 2024，阿尔伯塔大学</a:t>
            </a:r>
            <a:endParaRPr lang="zh-CN" altLang="en-US" sz="2000" dirty="0">
              <a:latin typeface="Arial Rounded MT Bold" panose="020F0704030504030204" charset="0"/>
              <a:cs typeface="Arial Rounded MT Bold" panose="020F0704030504030204" charset="0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9435" y="2598420"/>
            <a:ext cx="8694420" cy="399796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564130" y="2551430"/>
            <a:ext cx="5382895" cy="264160"/>
          </a:xfrm>
          <a:prstGeom prst="rect">
            <a:avLst/>
          </a:prstGeom>
          <a:ln w="317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1000760" y="1532255"/>
            <a:ext cx="9860280" cy="57594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Pearson</a:t>
            </a:r>
            <a:r>
              <a:rPr lang="zh-CN" altLang="en-US"/>
              <a:t>相关性系数：数据</a:t>
            </a:r>
            <a:r>
              <a:rPr lang="zh-CN" altLang="en-US"/>
              <a:t>标准化后组成的两个</a:t>
            </a:r>
            <a:r>
              <a:rPr lang="en-US" altLang="zh-CN"/>
              <a:t>n</a:t>
            </a:r>
            <a:r>
              <a:rPr lang="zh-CN" altLang="en-US"/>
              <a:t>维向量的夹角</a:t>
            </a:r>
            <a:r>
              <a:rPr lang="zh-CN" altLang="en-US"/>
              <a:t>余弦。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688340" y="2169160"/>
            <a:ext cx="103797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输出范围</a:t>
            </a:r>
            <a:r>
              <a:rPr lang="en-US" altLang="zh-CN"/>
              <a:t>[-1,+1] ; -1</a:t>
            </a:r>
            <a:r>
              <a:rPr lang="zh-CN" altLang="en-US"/>
              <a:t>代表两个向量反向相反，严格负相关；</a:t>
            </a:r>
            <a:r>
              <a:rPr lang="en-US" altLang="zh-CN"/>
              <a:t>+1</a:t>
            </a:r>
            <a:r>
              <a:rPr lang="zh-CN" altLang="en-US"/>
              <a:t>向量方向相同，严格</a:t>
            </a:r>
            <a:r>
              <a:rPr lang="zh-CN" altLang="en-US"/>
              <a:t>正相关。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Look Before You Leap: An Exploratory Study of Uncertainty Measurement for Large Language Models, </a:t>
            </a:r>
            <a:r>
              <a:rPr lang="zh-CN" altLang="en-US" sz="2000" dirty="0">
                <a:latin typeface="Arial Rounded MT Bold" panose="020F0704030504030204" charset="0"/>
                <a:cs typeface="Arial Rounded MT Bold" panose="020F0704030504030204" charset="0"/>
                <a:sym typeface="+mn-ea"/>
              </a:rPr>
              <a:t>ICSE 2024，阿尔伯塔大学</a:t>
            </a:r>
            <a:endParaRPr lang="zh-CN" altLang="en-US" sz="2000" dirty="0">
              <a:latin typeface="Arial Rounded MT Bold" panose="020F0704030504030204" charset="0"/>
              <a:cs typeface="Arial Rounded MT Bold" panose="020F0704030504030204" charset="0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5692775" cy="4759325"/>
          </a:xfrm>
        </p:spPr>
        <p:txBody>
          <a:bodyPr/>
          <a:p>
            <a:r>
              <a:rPr lang="zh-CN" altLang="en-US">
                <a:solidFill>
                  <a:schemeClr val="tx1"/>
                </a:solidFill>
              </a:rPr>
              <a:t>结论一：在大多数情况下，基于样本的VRO在NLP任务上实现了五种不同LLM的最佳性能，大大超过了单一推理方法。虽然其潜力是显而易见的，但需要通过先进的技术设计进一步增强，并有望用于工业部署。</a:t>
            </a:r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>
                <a:solidFill>
                  <a:schemeClr val="tx1"/>
                </a:solidFill>
                <a:sym typeface="+mn-ea"/>
              </a:rPr>
              <a:t>结论二：不确定性并不总和不准确率正相关。未来可能需要考虑其他特征来进行风险评估。</a:t>
            </a:r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>
                <a:solidFill>
                  <a:schemeClr val="tx1"/>
                </a:solidFill>
                <a:sym typeface="+mn-ea"/>
              </a:rPr>
              <a:t>结论三：在某些情况下，提示可能会显著影响不确定性估计。提示模板可能导致LLM表现出不同的行为，从而影响不确定性估计的准确性。</a:t>
            </a:r>
            <a:endParaRPr lang="zh-CN" altLang="en-US">
              <a:solidFill>
                <a:schemeClr val="tx1"/>
              </a:solidFill>
            </a:endParaRPr>
          </a:p>
          <a:p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01740" y="1595755"/>
            <a:ext cx="4999355" cy="36658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2400"/>
              <a:t>Active Retrieval Augmented Generation</a:t>
            </a:r>
            <a:r>
              <a:rPr lang="en-US" altLang="zh-CN" sz="2400"/>
              <a:t>, EMNLP 2023</a:t>
            </a:r>
            <a:endParaRPr lang="en-US" altLang="zh-CN" sz="2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5382260" cy="4759325"/>
          </a:xfrm>
        </p:spPr>
        <p:txBody>
          <a:bodyPr/>
          <a:p>
            <a:r>
              <a:rPr lang="zh-CN" altLang="en-US">
                <a:solidFill>
                  <a:schemeClr val="tx1"/>
                </a:solidFill>
              </a:rPr>
              <a:t>动机：大多数检索增强的</a:t>
            </a:r>
            <a:r>
              <a:rPr lang="en-US" altLang="zh-CN">
                <a:solidFill>
                  <a:schemeClr val="tx1"/>
                </a:solidFill>
              </a:rPr>
              <a:t>LLM</a:t>
            </a:r>
            <a:r>
              <a:rPr lang="zh-CN" altLang="en-US">
                <a:solidFill>
                  <a:schemeClr val="tx1"/>
                </a:solidFill>
              </a:rPr>
              <a:t>只是根据输入检索一次，在长文本生成任务上表现不佳。</a:t>
            </a:r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>
                <a:solidFill>
                  <a:schemeClr val="tx1"/>
                </a:solidFill>
              </a:rPr>
              <a:t>工作：本文提出一个主动检索增强方法，模型知道何时检索，和检索什么内容。</a:t>
            </a: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6029960" y="1493520"/>
            <a:ext cx="5678805" cy="401129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/>
        </p:nvPicPr>
        <p:blipFill>
          <a:blip r:embed="rId2"/>
          <a:stretch>
            <a:fillRect/>
          </a:stretch>
        </p:blipFill>
        <p:spPr>
          <a:xfrm>
            <a:off x="901700" y="4476115"/>
            <a:ext cx="4731385" cy="9004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742315" y="3608705"/>
            <a:ext cx="5050790" cy="64516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r>
              <a:rPr lang="zh-CN" altLang="en-US"/>
              <a:t>假设：在</a:t>
            </a:r>
            <a:r>
              <a:rPr lang="en-US" altLang="zh-CN"/>
              <a:t>LLM</a:t>
            </a:r>
            <a:r>
              <a:rPr lang="zh-CN" altLang="en-US"/>
              <a:t>中低置信度</a:t>
            </a:r>
            <a:r>
              <a:rPr lang="en-US" altLang="zh-CN"/>
              <a:t>/</a:t>
            </a:r>
            <a:r>
              <a:rPr lang="zh-CN" altLang="en-US"/>
              <a:t>高不确定性代表</a:t>
            </a:r>
            <a:r>
              <a:rPr lang="zh-CN" altLang="en-US"/>
              <a:t>相应知识的</a:t>
            </a:r>
            <a:r>
              <a:rPr lang="zh-CN" altLang="en-US"/>
              <a:t>缺乏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41680" y="5511800"/>
            <a:ext cx="52755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每当所有的</a:t>
            </a:r>
            <a:r>
              <a:rPr lang="en-US" altLang="zh-CN"/>
              <a:t>token</a:t>
            </a:r>
            <a:r>
              <a:rPr lang="zh-CN" altLang="en-US"/>
              <a:t>概率低于某个阈值，</a:t>
            </a:r>
            <a:r>
              <a:rPr lang="en-US" altLang="zh-CN"/>
              <a:t>LLM</a:t>
            </a:r>
            <a:r>
              <a:rPr lang="zh-CN" altLang="en-US"/>
              <a:t>会重新构造</a:t>
            </a:r>
            <a:r>
              <a:rPr lang="en-US" altLang="zh-CN"/>
              <a:t>query</a:t>
            </a:r>
            <a:r>
              <a:rPr lang="zh-CN" altLang="en-US"/>
              <a:t>和重新生成对应</a:t>
            </a:r>
            <a:r>
              <a:rPr lang="zh-CN" altLang="en-US"/>
              <a:t>句子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2400">
                <a:sym typeface="+mn-ea"/>
              </a:rPr>
              <a:t>Active Retrieval Augmented Generation</a:t>
            </a:r>
            <a:r>
              <a:rPr lang="en-US" altLang="zh-CN" sz="2400">
                <a:sym typeface="+mn-ea"/>
              </a:rPr>
              <a:t>, EMNLP 2023</a:t>
            </a:r>
            <a:endParaRPr lang="en-US" altLang="zh-CN" sz="2400">
              <a:sym typeface="+mn-ea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41960" y="1942465"/>
            <a:ext cx="5471160" cy="39376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445" y="2075180"/>
            <a:ext cx="5223510" cy="28422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215" y="5736590"/>
            <a:ext cx="4066540" cy="92773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17880" y="1449705"/>
            <a:ext cx="68446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查询生成的两种方式：隐式</a:t>
            </a:r>
            <a:r>
              <a:rPr lang="en-US" altLang="zh-CN"/>
              <a:t>mask</a:t>
            </a:r>
            <a:r>
              <a:rPr lang="zh-CN" altLang="en-US"/>
              <a:t>和显式</a:t>
            </a:r>
            <a:r>
              <a:rPr lang="zh-CN" altLang="en-US"/>
              <a:t>提问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总结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随着句子长度的增加，生成式 LM 面临着其输出空间的指数级扩展。使置信度或确定性指标的推导变得复杂。</a:t>
            </a:r>
            <a:endParaRPr lang="zh-CN" altLang="en-US"/>
          </a:p>
          <a:p>
            <a:r>
              <a:rPr lang="zh-CN" altLang="en-US"/>
              <a:t>LM 超越了传统的任务边界，需要根据不同的任务设定不同的置信度粒度。例如，机器翻译需要Token级的不确定性评估，而问答则受益于句子级置信度评估。</a:t>
            </a:r>
            <a:endParaRPr lang="zh-CN" altLang="en-US"/>
          </a:p>
          <a:p>
            <a:r>
              <a:rPr lang="zh-CN" altLang="en-US"/>
              <a:t>白盒LM主要基于 Logit 的方法使用Token级概率或熵来评估句子的不确定性，黑盒LM主要用于评估在开放式生成任务中是否产生针对事实的幻觉，采用语言化的方法或者一致性的估计。然而这是否是最适合的评估方式，有待</a:t>
            </a:r>
            <a:r>
              <a:rPr lang="zh-CN" altLang="en-US"/>
              <a:t>探究。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/>
              <a:t>softmax 概率不能表示 uncertainty？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很多时候人们拿了 softmax 的概率计算 uncertainty。例如，在entropy 策略下，softmax 的概率越均匀熵越大，我们就认为 uncertainty 越大；反之，在 softmax 某一维接近 1，其它都接近 0 时，uncertainty 最小。</a:t>
            </a:r>
            <a:endParaRPr lang="en-US" altLang="zh-CN"/>
          </a:p>
          <a:p>
            <a:r>
              <a:rPr lang="zh-CN" altLang="en-US"/>
              <a:t>然而，softmax 值并不能反应该样本分类结果的可靠程度</a:t>
            </a:r>
            <a:endParaRPr lang="zh-CN" altLang="en-US"/>
          </a:p>
          <a:p>
            <a:r>
              <a:rPr lang="zh-CN" altLang="en-US"/>
              <a:t>在已知的信息中，模型认为自己做的挺好，而模型本身并不能泛化到所有样本空间中去。给定一个未见的</a:t>
            </a:r>
            <a:r>
              <a:rPr lang="zh-CN" altLang="en-US"/>
              <a:t>类别，这个时候模型仍然是以已知的信息输出</a:t>
            </a:r>
            <a:r>
              <a:rPr lang="zh-CN" altLang="en-US"/>
              <a:t>较强的判断（softmax 某一维值很大）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1070" y="4191635"/>
            <a:ext cx="2305685" cy="23545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500" y="4177665"/>
            <a:ext cx="2560320" cy="23685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5930" y="4177665"/>
            <a:ext cx="2681605" cy="242252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1049635" y="4867910"/>
            <a:ext cx="649605" cy="9874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600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？</a:t>
            </a:r>
            <a:endParaRPr lang="zh-CN" altLang="en-US" sz="6000">
              <a:ln w="22225">
                <a:solidFill>
                  <a:schemeClr val="accent2"/>
                </a:solidFill>
                <a:prstDash val="solid"/>
              </a:ln>
              <a:solidFill>
                <a:srgbClr val="C00000"/>
              </a:solidFill>
              <a:effectLst/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6925945" y="5026025"/>
            <a:ext cx="688975" cy="47371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深度学习</a:t>
            </a:r>
            <a:r>
              <a:rPr lang="zh-CN" altLang="en-US"/>
              <a:t>不确定性的</a:t>
            </a:r>
            <a:r>
              <a:rPr lang="zh-CN" altLang="en-US"/>
              <a:t>提出者：Yarin Gal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70255" y="1916430"/>
            <a:ext cx="4660900" cy="34207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984240" y="2130425"/>
            <a:ext cx="46964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牛津大学</a:t>
            </a:r>
            <a:r>
              <a:rPr lang="en-US" altLang="zh-CN"/>
              <a:t> </a:t>
            </a:r>
            <a:r>
              <a:rPr lang="zh-CN" altLang="en-US"/>
              <a:t>副教授</a:t>
            </a:r>
            <a:endParaRPr lang="zh-CN" altLang="en-US"/>
          </a:p>
          <a:p>
            <a:r>
              <a:rPr lang="zh-CN" altLang="en-US"/>
              <a:t>博士：牛津大学</a:t>
            </a:r>
            <a:r>
              <a:rPr lang="en-US" altLang="zh-CN"/>
              <a:t> </a:t>
            </a:r>
            <a:br>
              <a:rPr lang="en-US" altLang="zh-CN"/>
            </a:br>
            <a:r>
              <a:rPr lang="zh-CN" altLang="en-US"/>
              <a:t>博士论文：《Uncertainty in Deep Learning》毕业</a:t>
            </a:r>
            <a:r>
              <a:rPr lang="zh-CN" altLang="en-US"/>
              <a:t>论文引用次数：</a:t>
            </a:r>
            <a:r>
              <a:rPr lang="en-US" altLang="zh-CN"/>
              <a:t>1966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不确定性的</a:t>
            </a:r>
            <a:r>
              <a:rPr lang="zh-CN" altLang="en-US"/>
              <a:t>分类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olidFill>
                  <a:schemeClr val="tx1"/>
                </a:solidFill>
              </a:rPr>
              <a:t>数据的不确定性</a:t>
            </a:r>
            <a:r>
              <a:rPr lang="en-US" altLang="zh-CN">
                <a:solidFill>
                  <a:schemeClr val="tx1"/>
                </a:solidFill>
              </a:rPr>
              <a:t>/</a:t>
            </a:r>
            <a:r>
              <a:rPr lang="zh-CN" altLang="en-US">
                <a:solidFill>
                  <a:schemeClr val="tx1"/>
                </a:solidFill>
              </a:rPr>
              <a:t>偶然（Aleatoric）不确定性：描述数据中内在的噪声，即无法避免的误差，这个现象不能通过增加采样数据来削弱。例如，拍照时手指颤抖导致画面模糊。</a:t>
            </a:r>
            <a:endParaRPr lang="zh-CN" altLang="en-US">
              <a:solidFill>
                <a:schemeClr val="tx1"/>
              </a:solidFill>
            </a:endParaRPr>
          </a:p>
          <a:p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>
                <a:solidFill>
                  <a:schemeClr val="tx1"/>
                </a:solidFill>
              </a:rPr>
              <a:t>模型的不确定性</a:t>
            </a:r>
            <a:r>
              <a:rPr lang="en-US" altLang="zh-CN">
                <a:solidFill>
                  <a:schemeClr val="tx1"/>
                </a:solidFill>
              </a:rPr>
              <a:t>/</a:t>
            </a:r>
            <a:r>
              <a:rPr lang="zh-CN" altLang="en-US">
                <a:solidFill>
                  <a:schemeClr val="tx1"/>
                </a:solidFill>
              </a:rPr>
              <a:t>认知（Epistemic）不确定性：模型自身对输入数据的估计可能因为训练不佳、训练数据不够等原因而不准确，与某一单独的数据无关。</a:t>
            </a:r>
            <a:endParaRPr lang="zh-CN" altLang="en-US">
              <a:solidFill>
                <a:schemeClr val="tx1"/>
              </a:solidFill>
            </a:endParaRPr>
          </a:p>
          <a:p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" name="图片 101"/>
          <p:cNvPicPr/>
          <p:nvPr/>
        </p:nvPicPr>
        <p:blipFill>
          <a:blip r:embed="rId1"/>
          <a:stretch>
            <a:fillRect/>
          </a:stretch>
        </p:blipFill>
        <p:spPr>
          <a:xfrm>
            <a:off x="2249805" y="1356995"/>
            <a:ext cx="6586220" cy="51866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不确定性度量方法</a:t>
            </a:r>
            <a:r>
              <a:rPr lang="zh-CN" altLang="en-US"/>
              <a:t>分类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490970" y="6459220"/>
            <a:ext cx="5086350" cy="3270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A Survey of Uncertainty in Deep Neural Networks，</a:t>
            </a:r>
            <a:r>
              <a:rPr lang="en-US" altLang="zh-CN" sz="1400"/>
              <a:t> 2022.</a:t>
            </a:r>
            <a:endParaRPr lang="en-US" altLang="zh-CN" sz="1400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" name="图片 101"/>
          <p:cNvPicPr/>
          <p:nvPr/>
        </p:nvPicPr>
        <p:blipFill>
          <a:blip r:embed="rId1"/>
          <a:stretch>
            <a:fillRect/>
          </a:stretch>
        </p:blipFill>
        <p:spPr>
          <a:xfrm>
            <a:off x="2249805" y="1356995"/>
            <a:ext cx="6586220" cy="51866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不确定性度量方法分类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490970" y="6459220"/>
            <a:ext cx="5086350" cy="3270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A Survey of Uncertainty in Deep Neural Networks，</a:t>
            </a:r>
            <a:r>
              <a:rPr lang="en-US" altLang="zh-CN" sz="1400"/>
              <a:t> 2022.</a:t>
            </a:r>
            <a:endParaRPr lang="en-US" altLang="zh-CN" sz="1400"/>
          </a:p>
        </p:txBody>
      </p:sp>
      <p:sp>
        <p:nvSpPr>
          <p:cNvPr id="2" name="矩形 1"/>
          <p:cNvSpPr/>
          <p:nvPr/>
        </p:nvSpPr>
        <p:spPr>
          <a:xfrm>
            <a:off x="2179955" y="4931410"/>
            <a:ext cx="859155" cy="237490"/>
          </a:xfrm>
          <a:prstGeom prst="rect">
            <a:avLst/>
          </a:prstGeom>
          <a:ln w="317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243955" y="5939155"/>
            <a:ext cx="1049020" cy="237490"/>
          </a:xfrm>
          <a:prstGeom prst="rect">
            <a:avLst/>
          </a:prstGeom>
          <a:ln w="317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两种典型的</a:t>
            </a:r>
            <a:r>
              <a:rPr lang="zh-CN" altLang="en-US"/>
              <a:t>度量方法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Monte-Carlo Dropout</a:t>
            </a:r>
            <a:r>
              <a:rPr lang="zh-CN" altLang="en-US"/>
              <a:t>：</a:t>
            </a:r>
            <a:endParaRPr lang="zh-CN" altLang="en-US"/>
          </a:p>
          <a:p>
            <a:r>
              <a:rPr lang="zh-CN" altLang="en-US"/>
              <a:t>Dropout层通常在训练期间用作正则化技术。在向前通过网络的过程中，某些神经元以一定的概率随机为0。这表明，该模型具有更强的抗过拟合能力。</a:t>
            </a:r>
            <a:endParaRPr lang="zh-CN" altLang="en-US"/>
          </a:p>
          <a:p>
            <a:r>
              <a:rPr lang="zh-CN" altLang="en-US"/>
              <a:t>测试时，打开</a:t>
            </a:r>
            <a:r>
              <a:rPr lang="en-US" altLang="zh-CN"/>
              <a:t>dropout</a:t>
            </a:r>
            <a:r>
              <a:rPr lang="zh-CN" altLang="en-US"/>
              <a:t>，多次预测，使得同一输入可以获取多种输出</a:t>
            </a:r>
            <a:r>
              <a:rPr lang="zh-CN" altLang="en-US"/>
              <a:t>结果。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7730" y="3374390"/>
            <a:ext cx="6633845" cy="27686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86130" y="6369685"/>
            <a:ext cx="103632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Dropout as a Bayesian Approximation: Representing Model Uncertainty in Deep Learning. </a:t>
            </a:r>
            <a:endParaRPr lang="zh-CN" altLang="en-US" sz="1600"/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两种典型的度量方法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Random Initialization/ Data Shuffling</a:t>
            </a:r>
            <a:endParaRPr lang="zh-CN" altLang="en-US"/>
          </a:p>
          <a:p>
            <a:r>
              <a:rPr lang="zh-CN" altLang="en-US"/>
              <a:t>使用同一类型的多个模型，随机初始化它们的权重，并根据相同的数据对它们进行训练。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5800" y="2668270"/>
            <a:ext cx="7607300" cy="34328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p="http://schemas.openxmlformats.org/presentationml/2006/main">
  <p:tag name="commondata" val="eyJoZGlkIjoiNjVjODkwYThlODkxMWUxM2JlMjYzMjBjODU0OTk1MTUifQ==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5156</Words>
  <Application>WPS 演示</Application>
  <PresentationFormat>宽屏</PresentationFormat>
  <Paragraphs>173</Paragraphs>
  <Slides>25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7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Arial Rounded MT Bold</vt:lpstr>
      <vt:lpstr>华文楷体</vt:lpstr>
      <vt:lpstr>黑体</vt:lpstr>
      <vt:lpstr>Times New Roman</vt:lpstr>
      <vt:lpstr>WPS</vt:lpstr>
      <vt:lpstr>A Study of Uncertainty Measurement for Large Language Models</vt:lpstr>
      <vt:lpstr>PowerPoint 演示文稿</vt:lpstr>
      <vt:lpstr>PowerPoint 演示文稿</vt:lpstr>
      <vt:lpstr>PowerPoint 演示文稿</vt:lpstr>
      <vt:lpstr>不确定性的分类</vt:lpstr>
      <vt:lpstr>深度学习模型为什么要考虑不确定性？</vt:lpstr>
      <vt:lpstr>深度学习模型如何衡量不确定性？</vt:lpstr>
      <vt:lpstr>PowerPoint 演示文稿</vt:lpstr>
      <vt:lpstr>PowerPoint 演示文稿</vt:lpstr>
      <vt:lpstr>置信度Confidence vs. 不确定性 Uncertainty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Look Before You Leap: An Exploratory Study of Uncertainty Measurement for Large Language Models, ICSE 2024</vt:lpstr>
      <vt:lpstr>Look Before You Leap: An Exploratory Study of Uncertainty Measurement for Large Language Models, ICSE 2024</vt:lpstr>
      <vt:lpstr>PowerPoint 演示文稿</vt:lpstr>
      <vt:lpstr>PowerPoint 演示文稿</vt:lpstr>
      <vt:lpstr>Active Retrieval Augmented Generation, EMNLP 2023</vt:lpstr>
      <vt:lpstr>Active Retrieval Augmented Generation, EMNLP 2023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QINGYUE</cp:lastModifiedBy>
  <cp:revision>193</cp:revision>
  <dcterms:created xsi:type="dcterms:W3CDTF">2019-06-19T02:08:00Z</dcterms:created>
  <dcterms:modified xsi:type="dcterms:W3CDTF">2024-05-17T10:11:24Z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2B426F3F8D1B423BB4DE848DD720C647_11</vt:lpwstr>
  </property>
</Properties>
</file>